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63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4" r:id="rId17"/>
    <p:sldId id="276" r:id="rId18"/>
    <p:sldId id="277" r:id="rId19"/>
    <p:sldId id="278" r:id="rId20"/>
    <p:sldId id="284" r:id="rId21"/>
    <p:sldId id="279" r:id="rId22"/>
    <p:sldId id="283" r:id="rId23"/>
    <p:sldId id="280" r:id="rId24"/>
    <p:sldId id="281" r:id="rId25"/>
    <p:sldId id="282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proptosis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65DA-0BA6-4573-BDB9-EA00270CA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Proptosis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EFAEB-A55E-4082-9A10-A52BC8428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Dr. Dinesh Kumar Sharma MS (ENT), formerly Assistant Professor, GMC Amritsar</a:t>
            </a:r>
          </a:p>
        </p:txBody>
      </p:sp>
    </p:spTree>
    <p:extLst>
      <p:ext uri="{BB962C8B-B14F-4D97-AF65-F5344CB8AC3E}">
        <p14:creationId xmlns:p14="http://schemas.microsoft.com/office/powerpoint/2010/main" val="140741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175F-5E0B-4FA6-9795-DD5AF6E9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ETIOLOGY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DE9EB-B946-4607-829F-04F064D61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69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9E49-B697-49CE-9A8C-4949281B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Thyroid Orbitopathy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5B67B-29B4-4061-B913-3EDA497D85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99" y="2222286"/>
            <a:ext cx="3698205" cy="36982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61B52-D2D3-48BE-BB35-0F0C89801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753" y="2222287"/>
            <a:ext cx="6629245" cy="3698204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/>
              <a:t>Most common cause of </a:t>
            </a:r>
            <a:r>
              <a:rPr lang="en-CA" sz="2800" dirty="0" err="1"/>
              <a:t>uni</a:t>
            </a:r>
            <a:r>
              <a:rPr lang="en-CA" sz="2800" dirty="0"/>
              <a:t>/bilateral proptosis in adults</a:t>
            </a:r>
          </a:p>
          <a:p>
            <a:r>
              <a:rPr lang="en-CA" sz="2800" dirty="0"/>
              <a:t>Exophthalmos is a condition of altered thyroid metabolism that causes protein depositions within the extraocular muscles</a:t>
            </a:r>
          </a:p>
          <a:p>
            <a:r>
              <a:rPr lang="en-CA" sz="2800" dirty="0"/>
              <a:t>Eye involvement is bilateral in the majority of patients although 5% to 14% will have unilateral disease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2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7B54-963B-4B77-88ED-8A30FA42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8BA9A9-C210-4D0D-9860-D614E93077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4943" y="2222287"/>
            <a:ext cx="5422472" cy="36387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3A43A-23FF-4372-B73E-61BD3BD5A1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Orbital cellulitis</a:t>
            </a:r>
          </a:p>
          <a:p>
            <a:r>
              <a:rPr lang="en-CA" sz="4400" dirty="0"/>
              <a:t>Orbital </a:t>
            </a:r>
            <a:r>
              <a:rPr lang="en-CA" sz="4400" dirty="0" err="1"/>
              <a:t>mucocoele</a:t>
            </a:r>
            <a:endParaRPr lang="en-CA" sz="4400" dirty="0"/>
          </a:p>
          <a:p>
            <a:r>
              <a:rPr lang="en-CA" sz="4400" dirty="0"/>
              <a:t>Sinusitis</a:t>
            </a:r>
          </a:p>
        </p:txBody>
      </p:sp>
    </p:spTree>
    <p:extLst>
      <p:ext uri="{BB962C8B-B14F-4D97-AF65-F5344CB8AC3E}">
        <p14:creationId xmlns:p14="http://schemas.microsoft.com/office/powerpoint/2010/main" val="373438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083794-9C4B-4C02-A4D7-12786D1CD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8" y="0"/>
            <a:ext cx="3702526" cy="3402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5170C-08EF-46F7-A3AD-355597D583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208" y="0"/>
            <a:ext cx="3412426" cy="3402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54A68A-868F-4895-9023-4FFD128F53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768" y="0"/>
            <a:ext cx="3402419" cy="3402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D68DD-58A6-43BB-8F90-9C925E01C42A}"/>
              </a:ext>
            </a:extLst>
          </p:cNvPr>
          <p:cNvSpPr txBox="1"/>
          <p:nvPr/>
        </p:nvSpPr>
        <p:spPr>
          <a:xfrm>
            <a:off x="425302" y="3657600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Pre-septal cellulitis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356C0-5C47-45B7-8FD6-0EC903BCA5A5}"/>
              </a:ext>
            </a:extLst>
          </p:cNvPr>
          <p:cNvSpPr txBox="1"/>
          <p:nvPr/>
        </p:nvSpPr>
        <p:spPr>
          <a:xfrm>
            <a:off x="4199860" y="3657600"/>
            <a:ext cx="32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Sub-periosteal abscess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FD8D6-1D9E-426D-88F2-8B8A09D85AE8}"/>
              </a:ext>
            </a:extLst>
          </p:cNvPr>
          <p:cNvSpPr txBox="1"/>
          <p:nvPr/>
        </p:nvSpPr>
        <p:spPr>
          <a:xfrm>
            <a:off x="7714023" y="3625702"/>
            <a:ext cx="356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Pre-septal and Orbital cellulitis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5845F-5AE0-4D9C-B850-1634900B8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45" y="4199860"/>
            <a:ext cx="3610951" cy="2376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11D156-6F96-47D5-9F97-CA7648307CD3}"/>
              </a:ext>
            </a:extLst>
          </p:cNvPr>
          <p:cNvSpPr txBox="1"/>
          <p:nvPr/>
        </p:nvSpPr>
        <p:spPr>
          <a:xfrm>
            <a:off x="8006420" y="5018531"/>
            <a:ext cx="31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Ethmoid mucocele</a:t>
            </a:r>
          </a:p>
        </p:txBody>
      </p:sp>
    </p:spTree>
    <p:extLst>
      <p:ext uri="{BB962C8B-B14F-4D97-AF65-F5344CB8AC3E}">
        <p14:creationId xmlns:p14="http://schemas.microsoft.com/office/powerpoint/2010/main" val="226660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DC41-383C-400F-8C67-D4622CFD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Tumours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E295B9-466B-4C6F-A443-B5D779856D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28" y="2222205"/>
            <a:ext cx="3230444" cy="36834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9E5C8-124A-444D-B2DA-131F8EB16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6699" y="2222287"/>
            <a:ext cx="7235300" cy="3638764"/>
          </a:xfrm>
        </p:spPr>
        <p:txBody>
          <a:bodyPr>
            <a:normAutofit/>
          </a:bodyPr>
          <a:lstStyle/>
          <a:p>
            <a:r>
              <a:rPr lang="en-CA" sz="3200" dirty="0"/>
              <a:t>Lymphoma, e.g. orbital lymphoma</a:t>
            </a:r>
          </a:p>
          <a:p>
            <a:r>
              <a:rPr lang="en-CA" sz="3200" dirty="0"/>
              <a:t>Meningioma, e.g. sphenoid wing meningioma</a:t>
            </a:r>
          </a:p>
          <a:p>
            <a:r>
              <a:rPr lang="en-CA" sz="3200" dirty="0"/>
              <a:t>Glioma</a:t>
            </a:r>
          </a:p>
          <a:p>
            <a:r>
              <a:rPr lang="en-CA" sz="3200" dirty="0"/>
              <a:t>Orbital metastasis</a:t>
            </a:r>
          </a:p>
        </p:txBody>
      </p:sp>
    </p:spTree>
    <p:extLst>
      <p:ext uri="{BB962C8B-B14F-4D97-AF65-F5344CB8AC3E}">
        <p14:creationId xmlns:p14="http://schemas.microsoft.com/office/powerpoint/2010/main" val="42298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6A09-29D9-4905-A484-94F40B20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Trauma,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1C26-F759-4CE4-885F-DF737E87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8800" dirty="0"/>
              <a:t>Iatrogenic</a:t>
            </a:r>
          </a:p>
          <a:p>
            <a:r>
              <a:rPr lang="en-CA" sz="8800" dirty="0"/>
              <a:t>Post-surgical</a:t>
            </a:r>
          </a:p>
        </p:txBody>
      </p:sp>
    </p:spTree>
    <p:extLst>
      <p:ext uri="{BB962C8B-B14F-4D97-AF65-F5344CB8AC3E}">
        <p14:creationId xmlns:p14="http://schemas.microsoft.com/office/powerpoint/2010/main" val="22809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7C47-096F-4313-8E8A-C1D18B39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Vascular Lesions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C2673C-222C-46EA-8131-810D4F6306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89" y="2222286"/>
            <a:ext cx="3506900" cy="37213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40195-670B-4BCA-884D-562228287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8717" y="2222287"/>
            <a:ext cx="7033282" cy="3638764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Carotid-cavernous fistula</a:t>
            </a:r>
          </a:p>
          <a:p>
            <a:r>
              <a:rPr lang="en-CA" sz="2800" dirty="0"/>
              <a:t>Capillary haemangioma</a:t>
            </a:r>
          </a:p>
          <a:p>
            <a:r>
              <a:rPr lang="en-CA" sz="2800" dirty="0"/>
              <a:t>Cavernous haemangioma also known as orbital venous malformation</a:t>
            </a:r>
          </a:p>
          <a:p>
            <a:r>
              <a:rPr lang="en-CA" sz="2800" dirty="0"/>
              <a:t>Orbital varix</a:t>
            </a:r>
          </a:p>
          <a:p>
            <a:r>
              <a:rPr lang="en-CA" sz="2800" dirty="0"/>
              <a:t>AVM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3376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D6EE-4AAE-417F-9716-9F6A69F7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br>
              <a:rPr lang="en-CA" dirty="0"/>
            </a:br>
            <a:r>
              <a:rPr lang="en-CA" dirty="0"/>
              <a:t>VEIN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DE61F-3DAC-4303-BCFA-EA3DD1EB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V – Vascular causes</a:t>
            </a:r>
          </a:p>
          <a:p>
            <a:r>
              <a:rPr lang="en-CA" sz="3600" dirty="0"/>
              <a:t>E – Endocrine causes</a:t>
            </a:r>
          </a:p>
          <a:p>
            <a:r>
              <a:rPr lang="en-CA" sz="3600" dirty="0"/>
              <a:t>I – Inflammatory causes</a:t>
            </a:r>
          </a:p>
          <a:p>
            <a:r>
              <a:rPr lang="en-CA" sz="3600" dirty="0"/>
              <a:t>N – Neoplastic causes</a:t>
            </a:r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5053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1B34-124B-4179-92AA-492FCB15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Patient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B25B-8CD1-430F-A800-FF93C4B1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254185"/>
            <a:ext cx="10554574" cy="3636511"/>
          </a:xfrm>
        </p:spPr>
        <p:txBody>
          <a:bodyPr>
            <a:normAutofit/>
          </a:bodyPr>
          <a:lstStyle/>
          <a:p>
            <a:r>
              <a:rPr lang="en-CA" sz="3200" dirty="0"/>
              <a:t>Full endocrinology work up is essential</a:t>
            </a:r>
          </a:p>
          <a:p>
            <a:r>
              <a:rPr lang="en-CA" sz="3200" dirty="0"/>
              <a:t>Some patients complain of </a:t>
            </a:r>
            <a:r>
              <a:rPr lang="en-CA" sz="3200"/>
              <a:t>symptoms of Hyperthyroidism</a:t>
            </a:r>
            <a:endParaRPr lang="en-CA" sz="3200" dirty="0"/>
          </a:p>
          <a:p>
            <a:r>
              <a:rPr lang="en-CA" sz="3200" dirty="0"/>
              <a:t>Any patient with unilateral or bilateral exophthalmos should be considered to have thyroid disease</a:t>
            </a:r>
          </a:p>
        </p:txBody>
      </p:sp>
    </p:spTree>
    <p:extLst>
      <p:ext uri="{BB962C8B-B14F-4D97-AF65-F5344CB8AC3E}">
        <p14:creationId xmlns:p14="http://schemas.microsoft.com/office/powerpoint/2010/main" val="179061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DAD5-12FF-41A2-ACB2-9EA2F4E7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DEB8-D1F1-452E-A7EF-BE776AA0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42308"/>
          </a:xfrm>
        </p:spPr>
        <p:txBody>
          <a:bodyPr>
            <a:normAutofit/>
          </a:bodyPr>
          <a:lstStyle/>
          <a:p>
            <a:r>
              <a:rPr lang="en-CA" sz="3200" dirty="0"/>
              <a:t>CT scans of the orbit are essential if surgery is planned</a:t>
            </a:r>
          </a:p>
          <a:p>
            <a:r>
              <a:rPr lang="en-CA" sz="3200" dirty="0"/>
              <a:t>Findings include 2 to 8 fold increase in the extraocular muscle bodies sparing the tendinous portions</a:t>
            </a:r>
          </a:p>
          <a:p>
            <a:r>
              <a:rPr lang="en-CA" sz="3200" dirty="0"/>
              <a:t>Inferior and medial rectus muscles are most commonly involved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1219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09ED-0309-4B36-BA37-FCCFCD4A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34E2-1F84-47BA-8E07-E1D9A231B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Proptosis refers to forward protrusion of the globe with respect to the orbit. </a:t>
            </a:r>
          </a:p>
          <a:p>
            <a:r>
              <a:rPr lang="en-CA" sz="3200" dirty="0"/>
              <a:t>There are many causes of proptosis which can be divided according to location and it is worth remembering that it is not just orbital disease processes that cause proptosis.</a:t>
            </a:r>
          </a:p>
        </p:txBody>
      </p:sp>
    </p:spTree>
    <p:extLst>
      <p:ext uri="{BB962C8B-B14F-4D97-AF65-F5344CB8AC3E}">
        <p14:creationId xmlns:p14="http://schemas.microsoft.com/office/powerpoint/2010/main" val="314576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0CFF-8475-454C-AB31-F041A9B1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Radiology…..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FC82-EAB6-4427-8320-EEFC20541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Ultrasound can demonstrate thickening of all the extraocular muscles - used to monitor the response to therapy</a:t>
            </a:r>
          </a:p>
          <a:p>
            <a:r>
              <a:rPr lang="en-CA" sz="2800" dirty="0"/>
              <a:t>T2 weighted images on MRI can show active inflammation in the orbit, no bony detail</a:t>
            </a:r>
          </a:p>
          <a:p>
            <a:r>
              <a:rPr lang="en-CA" sz="2800" dirty="0"/>
              <a:t>Scans should include paranasal sinuses and rule out any significant sinus disease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81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51B3-A949-4895-87A1-F0CD99FB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8C5C4-9D1F-4A47-A6CC-79E62597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All patients require management of their hyperthyroidism</a:t>
            </a:r>
          </a:p>
          <a:p>
            <a:r>
              <a:rPr lang="en-CA" sz="3200" dirty="0"/>
              <a:t> Management usually centers on the suppression of the thyroid activity, after euthyroid status is achieved</a:t>
            </a:r>
          </a:p>
          <a:p>
            <a:r>
              <a:rPr lang="en-CA" sz="3200" dirty="0"/>
              <a:t>for 6 months the orbital status usually stabilizes</a:t>
            </a:r>
          </a:p>
        </p:txBody>
      </p:sp>
    </p:spTree>
    <p:extLst>
      <p:ext uri="{BB962C8B-B14F-4D97-AF65-F5344CB8AC3E}">
        <p14:creationId xmlns:p14="http://schemas.microsoft.com/office/powerpoint/2010/main" val="32703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476F3-8CDE-4154-AB50-47D23393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496C5-3D6E-493F-A899-A33DF142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2800" dirty="0"/>
              <a:t>1% to 2% of patient will develop a deterioration in the visual status and the treatment of choice is high dose steroids</a:t>
            </a:r>
          </a:p>
          <a:p>
            <a:r>
              <a:rPr lang="en-CA" sz="2800" dirty="0"/>
              <a:t>Adjunctive treatment includes lubricants, artificial tears, moisture chambers, and taping retracted eyelids if necessary</a:t>
            </a:r>
          </a:p>
          <a:p>
            <a:r>
              <a:rPr lang="en-CA" sz="2800" dirty="0"/>
              <a:t>Low dose radiation therapy has been used 20Gy in 10 fractions for 2 weeks - patients early in disease process most likely to benefit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100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68D7-1BFF-4020-8F6F-54C7A098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Surgical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9E21-01DF-4E36-BBFA-69BBAB2D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Usual functional indications for decompression are:</a:t>
            </a:r>
          </a:p>
          <a:p>
            <a:pPr lvl="1"/>
            <a:r>
              <a:rPr lang="en-CA" sz="3200" dirty="0"/>
              <a:t>Decreasing visual acuity, visual field defects.</a:t>
            </a:r>
          </a:p>
          <a:p>
            <a:pPr lvl="1"/>
            <a:r>
              <a:rPr lang="en-CA" sz="3200" dirty="0"/>
              <a:t>Abnormal visual-evoked potentials, and disc edema as well as corneal exposure with keratitis not responsive to medical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345565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B803-3AB3-4D1C-9F32-86E8E00E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Surgical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709D-D164-483E-8DB0-DB790BB75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3500" dirty="0"/>
              <a:t>Orbital Decompression:</a:t>
            </a:r>
          </a:p>
          <a:p>
            <a:pPr lvl="1"/>
            <a:r>
              <a:rPr lang="en-CA" sz="3000" dirty="0"/>
              <a:t>Superior</a:t>
            </a:r>
          </a:p>
          <a:p>
            <a:pPr lvl="1"/>
            <a:r>
              <a:rPr lang="en-CA" sz="3000" dirty="0"/>
              <a:t>Medial</a:t>
            </a:r>
          </a:p>
          <a:p>
            <a:pPr lvl="1"/>
            <a:r>
              <a:rPr lang="en-CA" sz="3000" dirty="0"/>
              <a:t>Inferior</a:t>
            </a:r>
          </a:p>
          <a:p>
            <a:pPr lvl="1"/>
            <a:r>
              <a:rPr lang="en-CA" sz="3000" dirty="0"/>
              <a:t>Lateral</a:t>
            </a:r>
          </a:p>
          <a:p>
            <a:pPr lvl="1"/>
            <a:r>
              <a:rPr lang="en-CA" sz="3000" dirty="0"/>
              <a:t>Intranasal</a:t>
            </a:r>
          </a:p>
          <a:p>
            <a:pPr lvl="1"/>
            <a:r>
              <a:rPr lang="en-CA" sz="3000" dirty="0"/>
              <a:t>Endoscopic</a:t>
            </a:r>
          </a:p>
          <a:p>
            <a:pPr marL="457200" lvl="1" indent="0">
              <a:buNone/>
            </a:pPr>
            <a:br>
              <a:rPr lang="en-CA" dirty="0"/>
            </a:b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A4D50-5C4A-4947-B236-446A93CF7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88" y="2231271"/>
            <a:ext cx="51210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10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2C5D-8D76-4CC4-A5EB-28DB4A68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B7F68-A03A-4EB1-AF5F-BECAAD184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/>
              <a:t>Progressive optic neuropathy which can lead to blindness</a:t>
            </a:r>
          </a:p>
          <a:p>
            <a:r>
              <a:rPr lang="en-CA" sz="3200" dirty="0"/>
              <a:t>Steroid therapy complications - gastric ulcer, irritable personality, reactivation of dormant infection</a:t>
            </a:r>
          </a:p>
          <a:p>
            <a:r>
              <a:rPr lang="en-CA" sz="3200" dirty="0"/>
              <a:t>Radiation complications - cataracts, pituitary suppression, and optic fibrosis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720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394B-E205-4F44-8B36-49641A4E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Refrences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FC1A1-DE8D-4D47-87B8-3587BFE7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Pictures on slide number 4, 5,11,13, 14, NS 16 are courtesy of </a:t>
            </a:r>
            <a:r>
              <a:rPr lang="en-CA" dirty="0" err="1"/>
              <a:t>Dr</a:t>
            </a:r>
            <a:r>
              <a:rPr lang="en-CA" dirty="0"/>
              <a:t>  Mohammad </a:t>
            </a:r>
            <a:r>
              <a:rPr lang="en-CA" dirty="0" err="1"/>
              <a:t>Taghi</a:t>
            </a:r>
            <a:r>
              <a:rPr lang="en-CA" dirty="0"/>
              <a:t> </a:t>
            </a:r>
            <a:r>
              <a:rPr lang="en-CA" dirty="0" err="1"/>
              <a:t>Niknejad</a:t>
            </a:r>
            <a:r>
              <a:rPr lang="en-CA" dirty="0"/>
              <a:t>, &lt;a </a:t>
            </a:r>
            <a:r>
              <a:rPr lang="en-CA" dirty="0" err="1"/>
              <a:t>href</a:t>
            </a:r>
            <a:r>
              <a:rPr lang="en-CA" dirty="0"/>
              <a:t>="https://radiopaedia.org/"&gt;Radiopaedia.org&lt;/a&gt;. From the case &lt;a </a:t>
            </a:r>
            <a:r>
              <a:rPr lang="en-CA" dirty="0" err="1"/>
              <a:t>href</a:t>
            </a:r>
            <a:r>
              <a:rPr lang="en-CA" dirty="0"/>
              <a:t>="https://radiopaedia.org/cases/20851"&gt;</a:t>
            </a:r>
            <a:r>
              <a:rPr lang="en-CA" dirty="0" err="1"/>
              <a:t>rID</a:t>
            </a:r>
            <a:r>
              <a:rPr lang="en-CA" dirty="0"/>
              <a:t>: 20851&lt;/a&gt; </a:t>
            </a:r>
          </a:p>
          <a:p>
            <a:r>
              <a:rPr lang="en-CA" dirty="0"/>
              <a:t>Proptosis, </a:t>
            </a:r>
            <a:r>
              <a:rPr lang="en-CA" dirty="0" err="1"/>
              <a:t>Dr</a:t>
            </a:r>
            <a:r>
              <a:rPr lang="en-CA" dirty="0"/>
              <a:t> Henry Knipe ◉ and </a:t>
            </a:r>
            <a:r>
              <a:rPr lang="en-CA" dirty="0" err="1"/>
              <a:t>Dr</a:t>
            </a:r>
            <a:r>
              <a:rPr lang="en-CA" dirty="0"/>
              <a:t> Ahmed Ali Abdel Hameed et al, </a:t>
            </a:r>
            <a:r>
              <a:rPr lang="en-CA" dirty="0">
                <a:hlinkClick r:id="rId2"/>
              </a:rPr>
              <a:t>https://radiopaedia.org/articles/proptosis-1</a:t>
            </a:r>
            <a:r>
              <a:rPr lang="en-CA" dirty="0"/>
              <a:t> </a:t>
            </a:r>
          </a:p>
          <a:p>
            <a:r>
              <a:rPr lang="en-CA" dirty="0"/>
              <a:t>Proptosis, Balasubramanian </a:t>
            </a:r>
            <a:r>
              <a:rPr lang="en-CA" dirty="0" err="1"/>
              <a:t>Thiagarajan</a:t>
            </a:r>
            <a:r>
              <a:rPr lang="en-CA" dirty="0"/>
              <a:t>, Otolaryngology online</a:t>
            </a:r>
          </a:p>
          <a:p>
            <a:r>
              <a:rPr lang="en-CA" dirty="0"/>
              <a:t>Other images have been downloaded from Google Images for teaching purposes and non-commercial use.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978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275E-A93F-442F-ACDB-B2B567D1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Proptosis vs Exophthalmos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B0B4-05C6-4AA0-A93E-D453B9D7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18755"/>
          </a:xfrm>
        </p:spPr>
        <p:txBody>
          <a:bodyPr>
            <a:normAutofit/>
          </a:bodyPr>
          <a:lstStyle/>
          <a:p>
            <a:r>
              <a:rPr lang="en-CA" sz="2800" dirty="0"/>
              <a:t>Exophthalmos also describes forward protrusion of the globe</a:t>
            </a:r>
          </a:p>
          <a:p>
            <a:r>
              <a:rPr lang="en-CA" sz="2800" dirty="0"/>
              <a:t>Proptosis and exophthalmos are often used interchangeably</a:t>
            </a:r>
          </a:p>
          <a:p>
            <a:r>
              <a:rPr lang="en-CA" sz="2800" dirty="0"/>
              <a:t>Exophthalmos used to refer to severe (&gt;18 mm) proptosis </a:t>
            </a:r>
          </a:p>
          <a:p>
            <a:r>
              <a:rPr lang="en-CA" sz="2800" dirty="0"/>
              <a:t>Exophthalmos used to refer to endocrine-related proptosis </a:t>
            </a:r>
          </a:p>
          <a:p>
            <a:r>
              <a:rPr lang="en-CA" sz="2800" i="1" dirty="0" err="1"/>
              <a:t>Enophthalmos</a:t>
            </a:r>
            <a:r>
              <a:rPr lang="en-CA" sz="2800" i="1" dirty="0"/>
              <a:t> is the opposite, displacement of the globe posteriorly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31902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5320-A7CA-4366-9F57-9476D645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Proptosis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79830-228E-4FBD-BF6F-861AE133B5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" y="2222499"/>
            <a:ext cx="3847060" cy="440647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D39687-7EC8-44A2-9489-316CB7D11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826" y="2222499"/>
            <a:ext cx="4152587" cy="44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B193-A5B5-49DC-B90A-EC8379F4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Thyrpoid</a:t>
            </a:r>
            <a:r>
              <a:rPr lang="en-CA" dirty="0"/>
              <a:t> Orbitopathy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38CA1F-D1D9-4023-8B33-D0A72838AD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6053" y="2222500"/>
            <a:ext cx="3630969" cy="36385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FF1B82-3698-4899-886C-3D6D5D9A26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215" y="2222500"/>
            <a:ext cx="3626717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83DB-FF93-4435-BC48-1889C638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Exorbitism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3DF7-43EA-4A16-A4C4-6C159EF18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600" dirty="0"/>
              <a:t>This is caused by a decrease in the volume of orbit causing the orbital contents to protrude forwards</a:t>
            </a:r>
          </a:p>
          <a:p>
            <a:r>
              <a:rPr lang="en-CA" sz="3600" dirty="0"/>
              <a:t>Usually bilateral</a:t>
            </a:r>
          </a:p>
          <a:p>
            <a:r>
              <a:rPr lang="en-CA" sz="3600" dirty="0"/>
              <a:t>Should be differentiated from proptosis / exophthalmos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244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B440-D58D-4693-A813-9A6D5B25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Anatomy of Orbit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19761-D737-49E1-9DBF-BB3D46D7C9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0000" y="2222286"/>
            <a:ext cx="5010638" cy="43273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EC6E8-DB11-4B31-BA9C-16DD2F4B2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327368"/>
          </a:xfrm>
        </p:spPr>
        <p:txBody>
          <a:bodyPr/>
          <a:lstStyle/>
          <a:p>
            <a:r>
              <a:rPr lang="en-CA" sz="2800" dirty="0"/>
              <a:t>Volume of orbit is fixed: 30 ml</a:t>
            </a:r>
          </a:p>
          <a:p>
            <a:r>
              <a:rPr lang="en-CA" sz="2800" dirty="0"/>
              <a:t>Increase in soft tissue volume of 5 ml will cause 5 mm of proptosis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221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EE94-74F3-4B7A-AC2A-D3B46E70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Orbit and PNS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994B9-0E80-4888-ADBA-23D0E6B979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4587" y="2222500"/>
            <a:ext cx="4873901" cy="36385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F6D7C-9A59-432C-A7D4-A09E0CB76A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Closely related:</a:t>
            </a:r>
          </a:p>
          <a:p>
            <a:pPr lvl="1"/>
            <a:r>
              <a:rPr lang="en-CA" sz="3200" dirty="0"/>
              <a:t>By location</a:t>
            </a:r>
          </a:p>
          <a:p>
            <a:pPr lvl="1"/>
            <a:r>
              <a:rPr lang="en-CA" sz="3200" dirty="0"/>
              <a:t>By venous drainage</a:t>
            </a:r>
          </a:p>
        </p:txBody>
      </p:sp>
    </p:spTree>
    <p:extLst>
      <p:ext uri="{BB962C8B-B14F-4D97-AF65-F5344CB8AC3E}">
        <p14:creationId xmlns:p14="http://schemas.microsoft.com/office/powerpoint/2010/main" val="403502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7AA8-9FE2-4E3B-8241-A9BE12A2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Peculiarities of orbital venous drainage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8A4CE-187A-4790-A46E-79E9D074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/>
              <a:t>Entire venous system is devoid of valves </a:t>
            </a:r>
          </a:p>
          <a:p>
            <a:r>
              <a:rPr lang="en-CA" sz="3200" dirty="0"/>
              <a:t>Superior </a:t>
            </a:r>
            <a:r>
              <a:rPr lang="en-CA" sz="3200" dirty="0" err="1"/>
              <a:t>opthalmic</a:t>
            </a:r>
            <a:r>
              <a:rPr lang="en-CA" sz="3200" dirty="0"/>
              <a:t> vein connects facial vein to cavernous sinus – causing spread of infections from face to cavernous sinus</a:t>
            </a:r>
          </a:p>
          <a:p>
            <a:r>
              <a:rPr lang="en-CA" sz="3200" dirty="0"/>
              <a:t>Inferior ophthalmic vein communicates with pterygoid venous plexus and cavernous sinus by its two branches</a:t>
            </a:r>
          </a:p>
          <a:p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4398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245</TotalTime>
  <Words>743</Words>
  <Application>Microsoft Office PowerPoint</Application>
  <PresentationFormat>Widescreen</PresentationFormat>
  <Paragraphs>104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Wingdings 2</vt:lpstr>
      <vt:lpstr>Quotable</vt:lpstr>
      <vt:lpstr>Proptosis</vt:lpstr>
      <vt:lpstr>Definition</vt:lpstr>
      <vt:lpstr>Proptosis vs Exophthalmos</vt:lpstr>
      <vt:lpstr>Proptosis</vt:lpstr>
      <vt:lpstr>Thyrpoid Orbitopathy</vt:lpstr>
      <vt:lpstr>Exorbitism</vt:lpstr>
      <vt:lpstr>Anatomy of Orbit</vt:lpstr>
      <vt:lpstr>Orbit and PNS</vt:lpstr>
      <vt:lpstr>Peculiarities of orbital venous drainage</vt:lpstr>
      <vt:lpstr>ETIOLOGY</vt:lpstr>
      <vt:lpstr>Thyroid Orbitopathy</vt:lpstr>
      <vt:lpstr>Infection</vt:lpstr>
      <vt:lpstr>PowerPoint Presentation</vt:lpstr>
      <vt:lpstr>Tumours</vt:lpstr>
      <vt:lpstr>Trauma, </vt:lpstr>
      <vt:lpstr>Vascular Lesions</vt:lpstr>
      <vt:lpstr> VEIN </vt:lpstr>
      <vt:lpstr>Patient Evaluation</vt:lpstr>
      <vt:lpstr>Radiology</vt:lpstr>
      <vt:lpstr>Radiology…..</vt:lpstr>
      <vt:lpstr>Medical Management</vt:lpstr>
      <vt:lpstr>Medical Management</vt:lpstr>
      <vt:lpstr>Surgical Management</vt:lpstr>
      <vt:lpstr>Surgical Approaches</vt:lpstr>
      <vt:lpstr>Complications</vt:lpstr>
      <vt:lpstr>Refrences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Proptosis</dc:title>
  <dc:creator>Dinesh Kumar Sharma</dc:creator>
  <cp:lastModifiedBy>Dinesh Kumar Sharma</cp:lastModifiedBy>
  <cp:revision>23</cp:revision>
  <dcterms:created xsi:type="dcterms:W3CDTF">2017-07-21T05:04:01Z</dcterms:created>
  <dcterms:modified xsi:type="dcterms:W3CDTF">2017-07-25T16:43:29Z</dcterms:modified>
</cp:coreProperties>
</file>